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2" r:id="rId2"/>
    <p:sldId id="257" r:id="rId3"/>
    <p:sldId id="391" r:id="rId4"/>
    <p:sldId id="390" r:id="rId5"/>
    <p:sldId id="307" r:id="rId6"/>
    <p:sldId id="448" r:id="rId7"/>
    <p:sldId id="388" r:id="rId8"/>
    <p:sldId id="449" r:id="rId9"/>
    <p:sldId id="454" r:id="rId10"/>
    <p:sldId id="455" r:id="rId11"/>
    <p:sldId id="319" r:id="rId12"/>
    <p:sldId id="414" r:id="rId13"/>
    <p:sldId id="440" r:id="rId14"/>
    <p:sldId id="456" r:id="rId15"/>
    <p:sldId id="457" r:id="rId16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09"/>
    <a:srgbClr val="FFB869"/>
    <a:srgbClr val="3F8DFF"/>
    <a:srgbClr val="004CBC"/>
    <a:srgbClr val="217BFF"/>
    <a:srgbClr val="0057D6"/>
    <a:srgbClr val="0066FF"/>
    <a:srgbClr val="EE7D00"/>
    <a:srgbClr val="FA8300"/>
    <a:srgbClr val="D26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3939" autoAdjust="0"/>
  </p:normalViewPr>
  <p:slideViewPr>
    <p:cSldViewPr>
      <p:cViewPr>
        <p:scale>
          <a:sx n="100" d="100"/>
          <a:sy n="100" d="100"/>
        </p:scale>
        <p:origin x="-55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7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F_BUH\AppData\Local\Temp\&#1042;&#1072;&#1088;&#1080;&#1072;&#1085;&#1090;_13.02.2009_15_55_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549619243086051E-2"/>
          <c:y val="4.131800954033947E-2"/>
          <c:w val="0.91935618264637264"/>
          <c:h val="0.854473108919509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Лист1!$B$5</c:f>
              <c:strCache>
                <c:ptCount val="1"/>
                <c:pt idx="0">
                  <c:v>НДФЛ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Лист1!$C$4:$E$4</c:f>
              <c:numCache>
                <c:formatCode>General</c:formatCode>
                <c:ptCount val="3"/>
              </c:numCache>
            </c:numRef>
          </c:cat>
          <c:val>
            <c:numRef>
              <c:f>Лист1!$C$5:$E$5</c:f>
              <c:numCache>
                <c:formatCode>General</c:formatCode>
                <c:ptCount val="3"/>
                <c:pt idx="0">
                  <c:v>3865.9</c:v>
                </c:pt>
              </c:numCache>
            </c:numRef>
          </c:val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акцизы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Лист1!$C$4:$E$4</c:f>
              <c:numCache>
                <c:formatCode>General</c:formatCode>
                <c:ptCount val="3"/>
              </c:numCache>
            </c:numRef>
          </c:cat>
          <c:val>
            <c:numRef>
              <c:f>Лист1!$C$6:$E$6</c:f>
              <c:numCache>
                <c:formatCode>General</c:formatCode>
                <c:ptCount val="3"/>
                <c:pt idx="0">
                  <c:v>1254.9000000000001</c:v>
                </c:pt>
              </c:numCache>
            </c:numRef>
          </c:val>
        </c:ser>
        <c:ser>
          <c:idx val="2"/>
          <c:order val="2"/>
          <c:tx>
            <c:strRef>
              <c:f>Лист1!$B$7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Лист1!$C$4:$E$4</c:f>
              <c:numCache>
                <c:formatCode>General</c:formatCode>
                <c:ptCount val="3"/>
              </c:numCache>
            </c:numRef>
          </c:cat>
          <c:val>
            <c:numRef>
              <c:f>Лист1!$C$7:$E$7</c:f>
              <c:numCache>
                <c:formatCode>General</c:formatCode>
                <c:ptCount val="3"/>
                <c:pt idx="0">
                  <c:v>727.4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359616"/>
        <c:axId val="81361152"/>
      </c:barChart>
      <c:catAx>
        <c:axId val="81359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1361152"/>
        <c:crosses val="autoZero"/>
        <c:auto val="1"/>
        <c:lblAlgn val="ctr"/>
        <c:lblOffset val="100"/>
        <c:noMultiLvlLbl val="0"/>
      </c:catAx>
      <c:valAx>
        <c:axId val="81361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3596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Лист1!$B$5:$B$10</c:f>
              <c:strCache>
                <c:ptCount val="6"/>
                <c:pt idx="0">
                  <c:v>НДФЛ</c:v>
                </c:pt>
                <c:pt idx="1">
                  <c:v>акцизы</c:v>
                </c:pt>
                <c:pt idx="2">
                  <c:v>налог на имущество физических лиц</c:v>
                </c:pt>
                <c:pt idx="3">
                  <c:v>земельный налог</c:v>
                </c:pt>
                <c:pt idx="4">
                  <c:v>аренда земли</c:v>
                </c:pt>
                <c:pt idx="5">
                  <c:v>доходы от продажи земли</c:v>
                </c:pt>
              </c:strCache>
            </c:strRef>
          </c:cat>
          <c:val>
            <c:numRef>
              <c:f>Лист1!$C$5:$C$10</c:f>
              <c:numCache>
                <c:formatCode>General</c:formatCode>
                <c:ptCount val="6"/>
                <c:pt idx="0">
                  <c:v>3865.9</c:v>
                </c:pt>
                <c:pt idx="1">
                  <c:v>1254.9000000000001</c:v>
                </c:pt>
                <c:pt idx="2">
                  <c:v>727.4</c:v>
                </c:pt>
                <c:pt idx="3">
                  <c:v>1054.7</c:v>
                </c:pt>
                <c:pt idx="4">
                  <c:v>383.3</c:v>
                </c:pt>
                <c:pt idx="5">
                  <c:v>117.3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72795108493692273"/>
          <c:y val="0.10853467482592026"/>
          <c:w val="0.26292636546130888"/>
          <c:h val="0.71619632353161966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4667993494293E-4"/>
          <c:y val="0.10389538291575663"/>
          <c:w val="0.6717590406294216"/>
          <c:h val="0.6808167129220787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518062132343003"/>
          <c:y val="2.244606786120576E-2"/>
          <c:w val="0.32416229359925786"/>
          <c:h val="0.9742844694584618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22"/>
          <c:order val="22"/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бюджета'!$AC$8:$AC$120</c:f>
              <c:numCache>
                <c:formatCode>#,##0.0</c:formatCode>
                <c:ptCount val="7"/>
                <c:pt idx="0">
                  <c:v>37.503999999999998</c:v>
                </c:pt>
                <c:pt idx="1">
                  <c:v>198.9</c:v>
                </c:pt>
                <c:pt idx="2">
                  <c:v>56667.218999999997</c:v>
                </c:pt>
                <c:pt idx="3">
                  <c:v>15623.928400000001</c:v>
                </c:pt>
                <c:pt idx="4">
                  <c:v>4</c:v>
                </c:pt>
                <c:pt idx="5">
                  <c:v>33.950000000000003</c:v>
                </c:pt>
                <c:pt idx="6">
                  <c:v>17.899999999999999</c:v>
                </c:pt>
              </c:numCache>
            </c:numRef>
          </c:val>
        </c:ser>
        <c:ser>
          <c:idx val="21"/>
          <c:order val="21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бюджета'!$AB$8:$AB$120</c:f>
            </c:numRef>
          </c:val>
        </c:ser>
        <c:ser>
          <c:idx val="20"/>
          <c:order val="20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бюджета'!$AA$8:$AA$120</c:f>
            </c:numRef>
          </c:val>
        </c:ser>
        <c:ser>
          <c:idx val="19"/>
          <c:order val="19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бюджета'!$Z$8:$Z$120</c:f>
            </c:numRef>
          </c:val>
        </c:ser>
        <c:ser>
          <c:idx val="18"/>
          <c:order val="18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бюджета'!$Y$8:$Y$120</c:f>
            </c:numRef>
          </c:val>
        </c:ser>
        <c:ser>
          <c:idx val="17"/>
          <c:order val="17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бюджета'!$X$8:$X$120</c:f>
            </c:numRef>
          </c:val>
        </c:ser>
        <c:ser>
          <c:idx val="16"/>
          <c:order val="16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бюджета'!$W$8:$W$120</c:f>
            </c:numRef>
          </c:val>
        </c:ser>
        <c:ser>
          <c:idx val="15"/>
          <c:order val="15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бюджета'!$V$8:$V$120</c:f>
            </c:numRef>
          </c:val>
        </c:ser>
        <c:ser>
          <c:idx val="14"/>
          <c:order val="14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бюджета'!$U$8:$U$120</c:f>
            </c:numRef>
          </c:val>
        </c:ser>
        <c:ser>
          <c:idx val="13"/>
          <c:order val="13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бюджета'!$T$8:$T$120</c:f>
            </c:numRef>
          </c:val>
        </c:ser>
        <c:ser>
          <c:idx val="12"/>
          <c:order val="12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бюджета'!$S$8:$S$120</c:f>
            </c:numRef>
          </c:val>
        </c:ser>
        <c:ser>
          <c:idx val="11"/>
          <c:order val="11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бюджета'!$R$8:$R$120</c:f>
            </c:numRef>
          </c:val>
        </c:ser>
        <c:ser>
          <c:idx val="10"/>
          <c:order val="10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бюджета'!$Q$8:$Q$120</c:f>
            </c:numRef>
          </c:val>
        </c:ser>
        <c:ser>
          <c:idx val="9"/>
          <c:order val="9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бюджета'!$P$8:$P$120</c:f>
            </c:numRef>
          </c:val>
        </c:ser>
        <c:ser>
          <c:idx val="8"/>
          <c:order val="8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бюджета'!$O$8:$O$120</c:f>
            </c:numRef>
          </c:val>
        </c:ser>
        <c:ser>
          <c:idx val="7"/>
          <c:order val="7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бюджета'!$N$8:$N$120</c:f>
            </c:numRef>
          </c:val>
        </c:ser>
        <c:ser>
          <c:idx val="6"/>
          <c:order val="6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бюджета'!$M$8:$M$120</c:f>
            </c:numRef>
          </c:val>
        </c:ser>
        <c:ser>
          <c:idx val="5"/>
          <c:order val="5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бюджета'!$L$8:$L$120</c:f>
            </c:numRef>
          </c:val>
        </c:ser>
        <c:ser>
          <c:idx val="4"/>
          <c:order val="4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бюджета'!$K$8:$K$120</c:f>
            </c:numRef>
          </c:val>
        </c:ser>
        <c:ser>
          <c:idx val="3"/>
          <c:order val="3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бюджета'!$J$8:$J$120</c:f>
            </c:numRef>
          </c:val>
        </c:ser>
        <c:ser>
          <c:idx val="2"/>
          <c:order val="2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бюджета'!$I$8:$I$120</c:f>
            </c:numRef>
          </c:val>
        </c:ser>
        <c:ser>
          <c:idx val="1"/>
          <c:order val="1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бюджета'!$H$8:$H$120</c:f>
            </c:numRef>
          </c:val>
        </c:ser>
        <c:ser>
          <c:idx val="0"/>
          <c:order val="0"/>
          <c:explosion val="25"/>
          <c:cat>
            <c:strRef>
              <c:f>'без учета счетов бюджета'!$A$8:$F$120</c:f>
              <c:strCache>
                <c:ptCount val="7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экономика</c:v>
                </c:pt>
                <c:pt idx="3">
                  <c:v>    Жилищно-коммунальное хозяйство</c:v>
                </c:pt>
                <c:pt idx="4">
                  <c:v>    Образование</c:v>
                </c:pt>
                <c:pt idx="5">
                  <c:v>    Культура, кинематография</c:v>
                </c:pt>
                <c:pt idx="6">
                  <c:v>    Физическая культура и спорт</c:v>
                </c:pt>
              </c:strCache>
            </c:strRef>
          </c:cat>
          <c:val>
            <c:numRef>
              <c:f>'без учета счетов бюджета'!$G$8:$G$120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450352725413412"/>
          <c:y val="7.389513975014958E-2"/>
          <c:w val="0.28591407176841072"/>
          <c:h val="0.849012899800815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4027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8" y="0"/>
            <a:ext cx="2919565" cy="494027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r">
              <a:defRPr sz="1200"/>
            </a:lvl1pPr>
          </a:lstStyle>
          <a:p>
            <a:fld id="{6F129B55-CEB7-4C61-B104-3E7004456A56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3885"/>
            <a:ext cx="2919565" cy="494026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8" y="9373885"/>
            <a:ext cx="2919565" cy="494026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r">
              <a:defRPr sz="1200"/>
            </a:lvl1pPr>
          </a:lstStyle>
          <a:p>
            <a:fld id="{619B7C07-86A6-4EC6-BF16-31EA646FD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84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2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r">
              <a:defRPr sz="1200"/>
            </a:lvl1pPr>
          </a:lstStyle>
          <a:p>
            <a:fld id="{33BFF151-7695-4F2C-935C-981BD61A1EFD}" type="datetimeFigureOut">
              <a:rPr lang="ru-RU" smtClean="0"/>
              <a:pPr/>
              <a:t>25.03.2020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6" tIns="45383" rIns="90766" bIns="453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9"/>
            <a:ext cx="5388610" cy="4441270"/>
          </a:xfrm>
          <a:prstGeom prst="rect">
            <a:avLst/>
          </a:prstGeom>
        </p:spPr>
        <p:txBody>
          <a:bodyPr vert="horz" lIns="90766" tIns="45383" rIns="90766" bIns="453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4303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4303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r">
              <a:defRPr sz="1200"/>
            </a:lvl1pPr>
          </a:lstStyle>
          <a:p>
            <a:fld id="{2EC6298F-2780-4B3F-B063-5CEE9F42DE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0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4" y="4687733"/>
            <a:ext cx="5389240" cy="4441506"/>
          </a:xfrm>
          <a:noFill/>
        </p:spPr>
        <p:txBody>
          <a:bodyPr lIns="90723" tIns="45358" rIns="90723" bIns="45358"/>
          <a:lstStyle/>
          <a:p>
            <a:endParaRPr lang="ru-RU" alt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716256-B379-46B5-89AC-2AA2DBDCD20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38D3-D101-44C6-B991-D928E36EE784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3CA8-59ED-4571-B826-27D3492FD838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B42D-6345-4471-A348-0889FE5BC166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099-83AF-47D0-AE38-B223F02144E9}" type="datetime1">
              <a:rPr lang="en-US" smtClean="0"/>
              <a:pPr/>
              <a:t>3/25/2020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B20D-FD84-4099-B4AB-0E6FA923D9F8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02D3-1A53-436D-87CB-8A21AF414F28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B432-9B2C-4749-B2D1-69AA102129B2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E41A-2000-4EFB-BA63-1438B0696B7E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4E61C-737C-443E-BD79-D2A273AF1EB7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4647-1BDD-4CC0-8FB6-BC62791456A8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1E40F-8A76-4DD4-BB69-8CF256DC4B66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0C046-9629-4407-B6DE-74DD16F43122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91DE-F664-4966-B917-7AE9AF1FCB6A}" type="datetime1">
              <a:rPr lang="en-US" smtClean="0"/>
              <a:pPr/>
              <a:t>3/25/2020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6669360"/>
            <a:ext cx="2133600" cy="1886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0" y="116632"/>
            <a:ext cx="9144000" cy="158417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Об исполнении бюджета Холмского городского поселения  за 2019 год</a:t>
            </a:r>
          </a:p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(Бюджет для граждан)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0" y="6209928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Комитет финансов Администрации Холмского муниципального района</a:t>
            </a:r>
          </a:p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2020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год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X:\PwD2P4OAdb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244408" cy="43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расходной части бюджета городского поселения в 2019 году в разрезе разделов и подразделов,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008446"/>
              </p:ext>
            </p:extLst>
          </p:nvPr>
        </p:nvGraphicFramePr>
        <p:xfrm>
          <a:off x="226953" y="1931967"/>
          <a:ext cx="8619100" cy="3797352"/>
        </p:xfrm>
        <a:graphic>
          <a:graphicData uri="http://schemas.openxmlformats.org/drawingml/2006/table">
            <a:tbl>
              <a:tblPr/>
              <a:tblGrid>
                <a:gridCol w="4622328"/>
                <a:gridCol w="1110213"/>
                <a:gridCol w="1253878"/>
                <a:gridCol w="798575"/>
                <a:gridCol w="834106"/>
              </a:tblGrid>
              <a:tr h="7271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запланировано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но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563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</a:tr>
              <a:tr h="57942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3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9665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760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109263,0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72583,4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66,4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 бюджета городского поселения в разрезе муниципальных программ городского поселения за 2019 год,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081076"/>
              </p:ext>
            </p:extLst>
          </p:nvPr>
        </p:nvGraphicFramePr>
        <p:xfrm>
          <a:off x="190440" y="1895453"/>
          <a:ext cx="8774047" cy="4435409"/>
        </p:xfrm>
        <a:graphic>
          <a:graphicData uri="http://schemas.openxmlformats.org/drawingml/2006/table">
            <a:tbl>
              <a:tblPr/>
              <a:tblGrid>
                <a:gridCol w="6361780"/>
                <a:gridCol w="792088"/>
                <a:gridCol w="828092"/>
                <a:gridCol w="792087"/>
              </a:tblGrid>
              <a:tr h="9967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 показателя</a:t>
                      </a: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ровано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«Совершенствование и содержание дорожного хозяйства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Холмского городского поселения на 2016-2018 годы и на период до 2021 года»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92232,4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56318,2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«Развитие градостроительной деятельности в Холмском городском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поселении на 2019-2021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«Благоустройство территории в Холмском городском поселении на 2016-2018 годы 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и на период до 2021 года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7696,0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6951,2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«Формирование современной городской среды на территории Холмского городского поселения на 2018 -2022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1734,5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1734,5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«Комплексное развитие систем коммунальной инфраструктуры водоснабжения и водоотведения в Холмском городском поселении на 2018-2020годы»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6740,1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6740,1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temp\20160525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7704" cy="1269491"/>
          </a:xfrm>
          <a:prstGeom prst="rect">
            <a:avLst/>
          </a:prstGeom>
          <a:noFill/>
          <a:effectLst>
            <a:innerShdw blurRad="381000" dist="317500" dir="2700000">
              <a:schemeClr val="bg1">
                <a:lumMod val="95000"/>
              </a:schemeClr>
            </a:inn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141277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Совершенствование и содержание дорожного хозяйства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Холмского городского поселения на  2016-2018 годы и на период до 2021 года</a:t>
            </a:r>
            <a:r>
              <a:rPr lang="ru-RU" sz="2000" b="1" noProof="0" dirty="0" smtClean="0">
                <a:latin typeface="+mj-lt"/>
                <a:ea typeface="+mj-ea"/>
                <a:cs typeface="+mj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776275"/>
              </p:ext>
            </p:extLst>
          </p:nvPr>
        </p:nvGraphicFramePr>
        <p:xfrm>
          <a:off x="3995935" y="1088740"/>
          <a:ext cx="4848085" cy="3348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59"/>
                <a:gridCol w="1548694"/>
                <a:gridCol w="1818032"/>
              </a:tblGrid>
              <a:tr h="837093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7093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3709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37093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92232,4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56318,2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093477"/>
              </p:ext>
            </p:extLst>
          </p:nvPr>
        </p:nvGraphicFramePr>
        <p:xfrm>
          <a:off x="107504" y="1232756"/>
          <a:ext cx="3816424" cy="4140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7351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64678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безопасного и бесперебойного движения автомобильного транспорта путем обеспечения сохранности автомобильных дорог и улучшения их транспортно-эксплуатационного состояния</a:t>
                      </a: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0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35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27072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Холмского муниципального района в лице отдела обеспечения по вопросам жизнедеятельности и строительства Администрации муниципального района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990079"/>
              </p:ext>
            </p:extLst>
          </p:nvPr>
        </p:nvGraphicFramePr>
        <p:xfrm>
          <a:off x="107506" y="4689140"/>
          <a:ext cx="8928990" cy="539137"/>
        </p:xfrm>
        <a:graphic>
          <a:graphicData uri="http://schemas.openxmlformats.org/drawingml/2006/table">
            <a:tbl>
              <a:tblPr/>
              <a:tblGrid>
                <a:gridCol w="1908212"/>
                <a:gridCol w="1800200"/>
                <a:gridCol w="1764196"/>
                <a:gridCol w="1800200"/>
                <a:gridCol w="1656182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573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temp\20160525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27684" cy="1249954"/>
          </a:xfrm>
          <a:prstGeom prst="rect">
            <a:avLst/>
          </a:prstGeom>
          <a:noFill/>
          <a:effectLst>
            <a:innerShdw blurRad="381000" dist="317500" dir="2700000">
              <a:schemeClr val="bg1">
                <a:lumMod val="95000"/>
              </a:schemeClr>
            </a:inn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«Развитие градостроительной деятельности в Холмском городском поселении на 2019-2021 годы»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46137"/>
              </p:ext>
            </p:extLst>
          </p:nvPr>
        </p:nvGraphicFramePr>
        <p:xfrm>
          <a:off x="3995936" y="1238220"/>
          <a:ext cx="4608512" cy="4062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8156"/>
                <a:gridCol w="1472164"/>
                <a:gridCol w="1728192"/>
              </a:tblGrid>
              <a:tr h="1015747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5747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1574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15747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199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199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628198"/>
              </p:ext>
            </p:extLst>
          </p:nvPr>
        </p:nvGraphicFramePr>
        <p:xfrm>
          <a:off x="107504" y="1232756"/>
          <a:ext cx="3888432" cy="406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</a:tblGrid>
              <a:tr h="4892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53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устойчивого развития территории Холмского городского поселения</a:t>
                      </a:r>
                      <a:endParaRPr lang="ru-RU" sz="12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92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4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Холмского муниципального района, в лице отдела по вопросам жизнеобеспечения и строительства Администрации муниципального района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0" y="5805264"/>
            <a:ext cx="9144000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«Благоустройство территории в Холмском городском поселении на 2016-2018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 годы</a:t>
            </a:r>
            <a:r>
              <a:rPr lang="ru-RU" sz="2000" b="1" noProof="0" dirty="0" smtClean="0">
                <a:latin typeface="+mj-lt"/>
                <a:ea typeface="+mj-ea"/>
                <a:cs typeface="+mj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2019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660061"/>
              </p:ext>
            </p:extLst>
          </p:nvPr>
        </p:nvGraphicFramePr>
        <p:xfrm>
          <a:off x="4143373" y="1088740"/>
          <a:ext cx="4627622" cy="202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599"/>
                <a:gridCol w="1733483"/>
                <a:gridCol w="1542540"/>
              </a:tblGrid>
              <a:tr h="50585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85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2019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% исполнения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8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факт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 плану 2019года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8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7696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6951,2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785793"/>
          <a:ext cx="3816424" cy="2396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363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08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/>
                        <a:t>   </a:t>
                      </a:r>
                      <a:r>
                        <a:rPr lang="ru-RU" sz="1400" baseline="0" dirty="0" smtClean="0"/>
                        <a:t>Обеспечение комфортных условий проживания жителей населенного пункта, в том числе улучшение внешнего облика населенного пункта, благоустройство территории населенного пункта</a:t>
                      </a:r>
                      <a:endParaRPr lang="ru-RU" sz="14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01"/>
                    </a:solidFill>
                  </a:tcPr>
                </a:tc>
              </a:tr>
              <a:tr h="363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3899"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Ад</a:t>
                      </a:r>
                      <a:r>
                        <a:rPr lang="ru-RU" sz="1200" dirty="0" smtClean="0"/>
                        <a:t>министрация Холмского муниципального района, в лице отдела по вопросам жизнеобеспечения и строительства Администрации муниципального района</a:t>
                      </a:r>
                      <a:endParaRPr lang="ru-RU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074276"/>
              </p:ext>
            </p:extLst>
          </p:nvPr>
        </p:nvGraphicFramePr>
        <p:xfrm>
          <a:off x="71500" y="4689140"/>
          <a:ext cx="9000492" cy="1908212"/>
        </p:xfrm>
        <a:graphic>
          <a:graphicData uri="http://schemas.openxmlformats.org/drawingml/2006/table">
            <a:tbl>
              <a:tblPr/>
              <a:tblGrid>
                <a:gridCol w="1419289"/>
                <a:gridCol w="1419289"/>
                <a:gridCol w="1792786"/>
                <a:gridCol w="1456376"/>
                <a:gridCol w="1456376"/>
                <a:gridCol w="1456376"/>
              </a:tblGrid>
              <a:tr h="4263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3008,2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528,9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231,8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3182,3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8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Организация уличного освещения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на территории г.Холм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Озеленение территории городского поселения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Организация и содержание мест захоронения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мероприятия по благоустройству г.Холм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27584" y="332656"/>
            <a:ext cx="7992888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«Благоустройство территории в Холмском городском поселении на 2016-2018 годы и на плановый период до 2021 года»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31" name="Rectangle 11"/>
          <p:cNvSpPr>
            <a:spLocks noChangeArrowheads="1"/>
          </p:cNvSpPr>
          <p:nvPr/>
        </p:nvSpPr>
        <p:spPr bwMode="auto">
          <a:xfrm>
            <a:off x="395536" y="1052736"/>
            <a:ext cx="8532948" cy="47089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Адрес: </a:t>
            </a:r>
          </a:p>
          <a:p>
            <a:pPr algn="ctr"/>
            <a:r>
              <a:rPr lang="ru-RU" dirty="0" smtClean="0"/>
              <a:t>175270,Новгородская обл.,</a:t>
            </a:r>
          </a:p>
          <a:p>
            <a:pPr algn="ctr"/>
            <a:r>
              <a:rPr lang="ru-RU" dirty="0" smtClean="0"/>
              <a:t> г.Холм, пл.Победы, д.4</a:t>
            </a:r>
          </a:p>
          <a:p>
            <a:endParaRPr lang="ru-RU" b="1" dirty="0" smtClean="0"/>
          </a:p>
          <a:p>
            <a:r>
              <a:rPr lang="ru-RU" sz="2400" b="1" dirty="0" smtClean="0"/>
              <a:t>Телефон / факс:                                     </a:t>
            </a:r>
            <a:r>
              <a:rPr lang="ru-RU" dirty="0" smtClean="0"/>
              <a:t>(81654) 59-186</a:t>
            </a:r>
            <a:endParaRPr lang="en-US" dirty="0" smtClean="0"/>
          </a:p>
          <a:p>
            <a:endParaRPr lang="en-US" b="1" dirty="0" smtClean="0"/>
          </a:p>
          <a:p>
            <a:r>
              <a:rPr lang="en-US" sz="2400" b="1" dirty="0" smtClean="0"/>
              <a:t>E-mail:</a:t>
            </a:r>
            <a:r>
              <a:rPr lang="ru-RU" sz="2400" b="1" dirty="0" smtClean="0"/>
              <a:t>                                         </a:t>
            </a:r>
            <a:r>
              <a:rPr lang="ru-RU" sz="2400" dirty="0" err="1" smtClean="0"/>
              <a:t>holmfin@mail.ru</a:t>
            </a:r>
            <a:r>
              <a:rPr lang="ru-RU" sz="2400" dirty="0" smtClean="0"/>
              <a:t> </a:t>
            </a:r>
            <a:r>
              <a:rPr lang="ru-RU" sz="2400" b="1" dirty="0" smtClean="0"/>
              <a:t>       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    </a:t>
            </a:r>
            <a:endParaRPr lang="ru-RU" b="1" dirty="0" smtClean="0"/>
          </a:p>
          <a:p>
            <a:r>
              <a:rPr lang="ru-RU" sz="2400" b="1" dirty="0" smtClean="0"/>
              <a:t>Режим работы:                     </a:t>
            </a:r>
            <a:r>
              <a:rPr lang="ru-RU" dirty="0" smtClean="0"/>
              <a:t>понедельник-пятница с 8:30 до 17:30, </a:t>
            </a:r>
          </a:p>
          <a:p>
            <a:r>
              <a:rPr lang="ru-RU" dirty="0" smtClean="0"/>
              <a:t>                                                                  выходной- суббота и воскресенье </a:t>
            </a:r>
          </a:p>
          <a:p>
            <a:endParaRPr lang="ru-R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" y="106935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Комитет финансов Администрации Холмского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муниципального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7627" y="5085143"/>
            <a:ext cx="1810512" cy="1641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58267" y="939419"/>
            <a:ext cx="8656320" cy="4363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5875" indent="260350" algn="just">
              <a:lnSpc>
                <a:spcPct val="100000"/>
              </a:lnSpc>
            </a:pPr>
            <a:r>
              <a:rPr sz="1800" dirty="0" smtClean="0">
                <a:latin typeface="Calibri"/>
                <a:cs typeface="Calibri"/>
              </a:rPr>
              <a:t>«</a:t>
            </a:r>
            <a:r>
              <a:rPr sz="1800" dirty="0" err="1" smtClean="0">
                <a:latin typeface="Calibri"/>
                <a:cs typeface="Calibri"/>
              </a:rPr>
              <a:t>Б</a:t>
            </a:r>
            <a:r>
              <a:rPr sz="1800" spc="-55" dirty="0" err="1" smtClean="0">
                <a:latin typeface="Calibri"/>
                <a:cs typeface="Calibri"/>
              </a:rPr>
              <a:t>ю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-30" dirty="0" err="1" smtClean="0">
                <a:latin typeface="Calibri"/>
                <a:cs typeface="Calibri"/>
              </a:rPr>
              <a:t>ж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ля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граж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ан</a:t>
            </a:r>
            <a:r>
              <a:rPr sz="1800" spc="0" dirty="0" smtClean="0">
                <a:latin typeface="Calibri"/>
                <a:cs typeface="Calibri"/>
              </a:rPr>
              <a:t>»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по</a:t>
            </a:r>
            <a:r>
              <a:rPr sz="1800" spc="-10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на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ит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В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с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с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err="1" smtClean="0">
                <a:latin typeface="Calibri"/>
                <a:cs typeface="Calibri"/>
              </a:rPr>
              <a:t>п</a:t>
            </a:r>
            <a:r>
              <a:rPr sz="1800" spc="-40" err="1" smtClean="0">
                <a:latin typeface="Calibri"/>
                <a:cs typeface="Calibri"/>
              </a:rPr>
              <a:t>о</a:t>
            </a:r>
            <a:r>
              <a:rPr sz="1800" spc="0" err="1" smtClean="0">
                <a:latin typeface="Calibri"/>
                <a:cs typeface="Calibri"/>
              </a:rPr>
              <a:t>л</a:t>
            </a:r>
            <a:r>
              <a:rPr sz="1800" spc="-15" err="1" smtClean="0">
                <a:latin typeface="Calibri"/>
                <a:cs typeface="Calibri"/>
              </a:rPr>
              <a:t>о</a:t>
            </a:r>
            <a:r>
              <a:rPr sz="1800" spc="-30" err="1" smtClean="0">
                <a:latin typeface="Calibri"/>
                <a:cs typeface="Calibri"/>
              </a:rPr>
              <a:t>ж</a:t>
            </a:r>
            <a:r>
              <a:rPr sz="1800" spc="0" err="1" smtClean="0">
                <a:latin typeface="Calibri"/>
                <a:cs typeface="Calibri"/>
              </a:rPr>
              <a:t>е</a:t>
            </a:r>
            <a:r>
              <a:rPr sz="1800" spc="10" err="1" smtClean="0">
                <a:latin typeface="Calibri"/>
                <a:cs typeface="Calibri"/>
              </a:rPr>
              <a:t>н</a:t>
            </a:r>
            <a:r>
              <a:rPr sz="1800" spc="0" err="1" smtClean="0">
                <a:latin typeface="Calibri"/>
                <a:cs typeface="Calibri"/>
              </a:rPr>
              <a:t>ия</a:t>
            </a:r>
            <a:r>
              <a:rPr sz="1800" spc="-10" err="1" smtClean="0">
                <a:latin typeface="Calibri"/>
                <a:cs typeface="Calibri"/>
              </a:rPr>
              <a:t>м</a:t>
            </a:r>
            <a:r>
              <a:rPr sz="1800" spc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решения Холмского городского поселения </a:t>
            </a:r>
            <a:r>
              <a:rPr sz="1800" spc="-5" smtClean="0">
                <a:latin typeface="Calibri"/>
                <a:cs typeface="Calibri"/>
              </a:rPr>
              <a:t>о</a:t>
            </a:r>
            <a:r>
              <a:rPr lang="ru-RU" sz="1800" spc="-5" dirty="0" smtClean="0">
                <a:latin typeface="Calibri"/>
                <a:cs typeface="Calibri"/>
              </a:rPr>
              <a:t> </a:t>
            </a:r>
            <a:r>
              <a:rPr sz="1800" spc="0" smtClean="0">
                <a:latin typeface="Calibri"/>
                <a:cs typeface="Calibri"/>
              </a:rPr>
              <a:t>б</a:t>
            </a:r>
            <a:r>
              <a:rPr sz="1800" spc="-55" smtClean="0">
                <a:latin typeface="Calibri"/>
                <a:cs typeface="Calibri"/>
              </a:rPr>
              <a:t>ю</a:t>
            </a:r>
            <a:r>
              <a:rPr sz="1800" spc="0" smtClean="0">
                <a:latin typeface="Calibri"/>
                <a:cs typeface="Calibri"/>
              </a:rPr>
              <a:t>д</a:t>
            </a:r>
            <a:r>
              <a:rPr sz="1800" spc="-30" smtClean="0">
                <a:latin typeface="Calibri"/>
                <a:cs typeface="Calibri"/>
              </a:rPr>
              <a:t>ж</a:t>
            </a:r>
            <a:r>
              <a:rPr sz="1800" spc="-10" smtClean="0">
                <a:latin typeface="Calibri"/>
                <a:cs typeface="Calibri"/>
              </a:rPr>
              <a:t>е</a:t>
            </a:r>
            <a:r>
              <a:rPr sz="1800" spc="-15" smtClean="0">
                <a:latin typeface="Calibri"/>
                <a:cs typeface="Calibri"/>
              </a:rPr>
              <a:t>т</a:t>
            </a:r>
            <a:r>
              <a:rPr sz="1800" spc="0" smtClean="0">
                <a:latin typeface="Calibri"/>
                <a:cs typeface="Calibri"/>
              </a:rPr>
              <a:t>е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 и основными показателями его исполнения.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0"/>
              </a:spcBef>
            </a:pPr>
            <a:endParaRPr sz="1200" dirty="0"/>
          </a:p>
          <a:p>
            <a:pPr marL="12700" marR="12700" indent="313690" algn="just">
              <a:lnSpc>
                <a:spcPct val="100000"/>
              </a:lnSpc>
            </a:pPr>
            <a:r>
              <a:rPr sz="1800" dirty="0" err="1" smtClean="0">
                <a:latin typeface="Calibri"/>
                <a:cs typeface="Calibri"/>
              </a:rPr>
              <a:t>Пр</a:t>
            </a:r>
            <a:r>
              <a:rPr sz="1800" spc="-2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дс</a:t>
            </a:r>
            <a:r>
              <a:rPr sz="1800" spc="0" dirty="0" err="1" smtClean="0">
                <a:latin typeface="Calibri"/>
                <a:cs typeface="Calibri"/>
              </a:rPr>
              <a:t>та</a:t>
            </a:r>
            <a:r>
              <a:rPr sz="1800" spc="-10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н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ая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информ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ция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дназ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10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чена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ш</a:t>
            </a:r>
            <a:r>
              <a:rPr sz="1800" spc="-10" dirty="0" err="1" smtClean="0">
                <a:latin typeface="Calibri"/>
                <a:cs typeface="Calibri"/>
              </a:rPr>
              <a:t>и</a:t>
            </a:r>
            <a:r>
              <a:rPr sz="1800" spc="0" dirty="0" err="1" smtClean="0">
                <a:latin typeface="Calibri"/>
                <a:cs typeface="Calibri"/>
              </a:rPr>
              <a:t>ро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2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круга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ль</a:t>
            </a:r>
            <a:r>
              <a:rPr sz="1800" spc="5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ова</a:t>
            </a:r>
            <a:r>
              <a:rPr sz="1800" spc="-10" dirty="0" err="1" smtClean="0">
                <a:latin typeface="Calibri"/>
                <a:cs typeface="Calibri"/>
              </a:rPr>
              <a:t>т</a:t>
            </a:r>
            <a:r>
              <a:rPr sz="1800" spc="-3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лей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 </a:t>
            </a:r>
            <a:r>
              <a:rPr sz="1800" spc="-15" dirty="0" err="1" smtClean="0">
                <a:latin typeface="Calibri"/>
                <a:cs typeface="Calibri"/>
              </a:rPr>
              <a:t>б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-10" dirty="0" err="1" smtClean="0">
                <a:latin typeface="Calibri"/>
                <a:cs typeface="Calibri"/>
              </a:rPr>
              <a:t>де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sz="1800" spc="15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ин</a:t>
            </a:r>
            <a:r>
              <a:rPr sz="1800" spc="-2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5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лезна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ентам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1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огам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5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вр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5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м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5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дым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ем</a:t>
            </a:r>
            <a:r>
              <a:rPr sz="1800" spc="-1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sz="1800" spc="17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 </a:t>
            </a:r>
            <a:r>
              <a:rPr sz="1800" spc="0" dirty="0" err="1" smtClean="0">
                <a:latin typeface="Calibri"/>
                <a:cs typeface="Calibri"/>
              </a:rPr>
              <a:t>пен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ио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рам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-10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угим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-1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риям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на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ления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err="1" smtClean="0">
                <a:latin typeface="Calibri"/>
                <a:cs typeface="Calibri"/>
              </a:rPr>
              <a:t>к</a:t>
            </a:r>
            <a:r>
              <a:rPr sz="1800" spc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 </a:t>
            </a:r>
            <a:r>
              <a:rPr sz="1800" spc="0" err="1" smtClean="0">
                <a:latin typeface="Calibri"/>
                <a:cs typeface="Calibri"/>
              </a:rPr>
              <a:t>б</a:t>
            </a:r>
            <a:r>
              <a:rPr sz="1800" spc="-55" err="1" smtClean="0">
                <a:latin typeface="Calibri"/>
                <a:cs typeface="Calibri"/>
              </a:rPr>
              <a:t>ю</a:t>
            </a:r>
            <a:r>
              <a:rPr sz="1800" spc="0" err="1" smtClean="0">
                <a:latin typeface="Calibri"/>
                <a:cs typeface="Calibri"/>
              </a:rPr>
              <a:t>д</a:t>
            </a:r>
            <a:r>
              <a:rPr sz="1800" spc="-30" err="1" smtClean="0">
                <a:latin typeface="Calibri"/>
                <a:cs typeface="Calibri"/>
              </a:rPr>
              <a:t>ж</a:t>
            </a:r>
            <a:r>
              <a:rPr sz="1800" spc="-10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т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 </a:t>
            </a:r>
            <a:r>
              <a:rPr sz="1800" spc="-10" smtClean="0">
                <a:latin typeface="Calibri"/>
                <a:cs typeface="Calibri"/>
              </a:rPr>
              <a:t>з</a:t>
            </a:r>
            <a:r>
              <a:rPr sz="1800" spc="0" smtClean="0">
                <a:latin typeface="Calibri"/>
                <a:cs typeface="Calibri"/>
              </a:rPr>
              <a:t>атрагивает 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ер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sz="1800" spc="25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3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10" err="1" smtClean="0">
                <a:latin typeface="Calibri"/>
                <a:cs typeface="Calibri"/>
              </a:rPr>
              <a:t>ж</a:t>
            </a:r>
            <a:r>
              <a:rPr sz="1800" spc="0" err="1" smtClean="0">
                <a:latin typeface="Calibri"/>
                <a:cs typeface="Calibri"/>
              </a:rPr>
              <a:t>и</a:t>
            </a:r>
            <a:r>
              <a:rPr sz="1800" spc="-20" err="1" smtClean="0">
                <a:latin typeface="Calibri"/>
                <a:cs typeface="Calibri"/>
              </a:rPr>
              <a:t>т</a:t>
            </a:r>
            <a:r>
              <a:rPr sz="1800" spc="-25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ля</a:t>
            </a:r>
            <a:r>
              <a:rPr sz="1800" spc="-10" smtClean="0">
                <a:latin typeface="Calibri"/>
                <a:cs typeface="Calibri"/>
              </a:rPr>
              <a:t> </a:t>
            </a:r>
            <a:r>
              <a:rPr lang="ru-RU" spc="-10" dirty="0" smtClean="0">
                <a:latin typeface="Calibri"/>
                <a:cs typeface="Calibri"/>
              </a:rPr>
              <a:t> поселения.</a:t>
            </a:r>
            <a:endParaRPr sz="1200" dirty="0"/>
          </a:p>
          <a:p>
            <a:pPr marL="12700" marR="13335" indent="260350" algn="just">
              <a:lnSpc>
                <a:spcPct val="100000"/>
              </a:lnSpc>
            </a:pPr>
            <a:r>
              <a:rPr sz="1800" spc="-13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раждане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—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нало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5" dirty="0" err="1" smtClean="0">
                <a:latin typeface="Calibri"/>
                <a:cs typeface="Calibri"/>
              </a:rPr>
              <a:t>п</a:t>
            </a:r>
            <a:r>
              <a:rPr sz="1800" spc="-10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-3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1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щ</a:t>
            </a:r>
            <a:r>
              <a:rPr sz="1800" spc="-10" dirty="0" err="1" smtClean="0">
                <a:latin typeface="Calibri"/>
                <a:cs typeface="Calibri"/>
              </a:rPr>
              <a:t>и</a:t>
            </a:r>
            <a:r>
              <a:rPr sz="1800" spc="0" dirty="0" err="1" smtClean="0">
                <a:latin typeface="Calibri"/>
                <a:cs typeface="Calibri"/>
              </a:rPr>
              <a:t>ки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1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треби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об</a:t>
            </a:r>
            <a:r>
              <a:rPr sz="1800" spc="-20" dirty="0" err="1" smtClean="0">
                <a:latin typeface="Calibri"/>
                <a:cs typeface="Calibri"/>
              </a:rPr>
              <a:t>щ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твенн</a:t>
            </a:r>
            <a:r>
              <a:rPr sz="1800" spc="10" dirty="0" err="1" smtClean="0">
                <a:latin typeface="Calibri"/>
                <a:cs typeface="Calibri"/>
              </a:rPr>
              <a:t>ы</a:t>
            </a:r>
            <a:r>
              <a:rPr sz="1800" spc="0" dirty="0" err="1" smtClean="0">
                <a:latin typeface="Calibri"/>
                <a:cs typeface="Calibri"/>
              </a:rPr>
              <a:t>х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40" dirty="0" err="1" smtClean="0">
                <a:latin typeface="Calibri"/>
                <a:cs typeface="Calibri"/>
              </a:rPr>
              <a:t>б</a:t>
            </a:r>
            <a:r>
              <a:rPr sz="1800" spc="0" dirty="0" err="1" smtClean="0">
                <a:latin typeface="Calibri"/>
                <a:cs typeface="Calibri"/>
              </a:rPr>
              <a:t>лаг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— 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-5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лж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быть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увер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ны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3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5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3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пер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5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мые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10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ас</a:t>
            </a:r>
            <a:r>
              <a:rPr sz="1800" spc="-10" dirty="0" err="1" smtClean="0">
                <a:latin typeface="Calibri"/>
                <a:cs typeface="Calibri"/>
              </a:rPr>
              <a:t>п</a:t>
            </a:r>
            <a:r>
              <a:rPr sz="1800" spc="0" dirty="0" err="1" smtClean="0">
                <a:latin typeface="Calibri"/>
                <a:cs typeface="Calibri"/>
              </a:rPr>
              <a:t>оря</a:t>
            </a:r>
            <a:r>
              <a:rPr sz="1800" spc="-30" dirty="0" err="1" smtClean="0">
                <a:latin typeface="Calibri"/>
                <a:cs typeface="Calibri"/>
              </a:rPr>
              <a:t>ж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ие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1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тва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дс</a:t>
            </a:r>
            <a:r>
              <a:rPr sz="1800" spc="0" dirty="0" err="1" smtClean="0">
                <a:latin typeface="Calibri"/>
                <a:cs typeface="Calibri"/>
              </a:rPr>
              <a:t>тва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ль</a:t>
            </a:r>
            <a:r>
              <a:rPr sz="1800" spc="-20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у</a:t>
            </a:r>
            <a:r>
              <a:rPr sz="1800" spc="-15" dirty="0" err="1" smtClean="0">
                <a:latin typeface="Calibri"/>
                <a:cs typeface="Calibri"/>
              </a:rPr>
              <a:t>ют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про</a:t>
            </a:r>
            <a:r>
              <a:rPr sz="1800" spc="5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10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эфф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кти</a:t>
            </a:r>
            <a:r>
              <a:rPr sz="1800" spc="10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но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прин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ят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онкрет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ые</a:t>
            </a:r>
            <a:r>
              <a:rPr sz="1800" spc="17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1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з</a:t>
            </a:r>
            <a:r>
              <a:rPr sz="1800" spc="-60" dirty="0" err="1" smtClean="0">
                <a:latin typeface="Calibri"/>
                <a:cs typeface="Calibri"/>
              </a:rPr>
              <a:t>у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8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таты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1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об</a:t>
            </a:r>
            <a:r>
              <a:rPr sz="1800" spc="-20" dirty="0" err="1" smtClean="0">
                <a:latin typeface="Calibri"/>
                <a:cs typeface="Calibri"/>
              </a:rPr>
              <a:t>щ</a:t>
            </a:r>
            <a:r>
              <a:rPr sz="1800" spc="0" dirty="0" err="1" smtClean="0">
                <a:latin typeface="Calibri"/>
                <a:cs typeface="Calibri"/>
              </a:rPr>
              <a:t>ества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 </a:t>
            </a:r>
            <a:r>
              <a:rPr sz="1800" spc="-20" dirty="0" err="1" smtClean="0">
                <a:latin typeface="Calibri"/>
                <a:cs typeface="Calibri"/>
              </a:rPr>
              <a:t>це</a:t>
            </a:r>
            <a:r>
              <a:rPr sz="1800" spc="0" dirty="0" err="1" smtClean="0">
                <a:latin typeface="Calibri"/>
                <a:cs typeface="Calibri"/>
              </a:rPr>
              <a:t>ло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ой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се</a:t>
            </a:r>
            <a:r>
              <a:rPr sz="1800" spc="0" dirty="0" err="1" smtClean="0">
                <a:latin typeface="Calibri"/>
                <a:cs typeface="Calibri"/>
              </a:rPr>
              <a:t>м</a:t>
            </a:r>
            <a:r>
              <a:rPr sz="1800" spc="-15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3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2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3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лове</a:t>
            </a:r>
            <a:r>
              <a:rPr sz="1800" spc="-15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0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1"/>
              </a:spcBef>
            </a:pPr>
            <a:endParaRPr sz="1200" dirty="0"/>
          </a:p>
          <a:p>
            <a:pPr marL="12700" marR="14604" indent="260350" algn="just">
              <a:lnSpc>
                <a:spcPct val="100000"/>
              </a:lnSpc>
            </a:pPr>
            <a:r>
              <a:rPr sz="1800" spc="-5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тар</a:t>
            </a:r>
            <a:r>
              <a:rPr sz="1800" spc="1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ли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туп</a:t>
            </a:r>
            <a:r>
              <a:rPr sz="1800" spc="5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ой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п</a:t>
            </a:r>
            <a:r>
              <a:rPr sz="1800" spc="0" dirty="0" err="1" smtClean="0">
                <a:latin typeface="Calibri"/>
                <a:cs typeface="Calibri"/>
              </a:rPr>
              <a:t>оня</a:t>
            </a:r>
            <a:r>
              <a:rPr sz="1800" spc="-1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н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граждан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фо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ме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по</a:t>
            </a:r>
            <a:r>
              <a:rPr sz="1800" spc="-25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аза</a:t>
            </a:r>
            <a:r>
              <a:rPr sz="1800" spc="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основные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err="1" smtClean="0">
                <a:latin typeface="Calibri"/>
                <a:cs typeface="Calibri"/>
              </a:rPr>
              <a:t>парам</a:t>
            </a:r>
            <a:r>
              <a:rPr sz="1800" spc="-10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тры</a:t>
            </a:r>
            <a:r>
              <a:rPr sz="1800" spc="15" smtClean="0">
                <a:latin typeface="Calibri"/>
                <a:cs typeface="Calibri"/>
              </a:rPr>
              <a:t> </a:t>
            </a:r>
            <a:r>
              <a:rPr sz="1800" spc="0" smtClean="0">
                <a:latin typeface="Calibri"/>
                <a:cs typeface="Calibri"/>
              </a:rPr>
              <a:t>б</a:t>
            </a:r>
            <a:r>
              <a:rPr sz="1800" spc="-55" smtClean="0">
                <a:latin typeface="Calibri"/>
                <a:cs typeface="Calibri"/>
              </a:rPr>
              <a:t>ю</a:t>
            </a:r>
            <a:r>
              <a:rPr sz="1800" spc="0" smtClean="0">
                <a:latin typeface="Calibri"/>
                <a:cs typeface="Calibri"/>
              </a:rPr>
              <a:t>д</a:t>
            </a:r>
            <a:r>
              <a:rPr sz="1800" spc="-30" smtClean="0">
                <a:latin typeface="Calibri"/>
                <a:cs typeface="Calibri"/>
              </a:rPr>
              <a:t>ж</a:t>
            </a:r>
            <a:r>
              <a:rPr sz="1800" spc="-10" smtClean="0">
                <a:latin typeface="Calibri"/>
                <a:cs typeface="Calibri"/>
              </a:rPr>
              <a:t>е</a:t>
            </a:r>
            <a:r>
              <a:rPr sz="1800" spc="0" smtClean="0">
                <a:latin typeface="Calibri"/>
                <a:cs typeface="Calibri"/>
              </a:rPr>
              <a:t>та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</a:t>
            </a:r>
            <a:r>
              <a:rPr sz="1800" spc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 marL="4425315">
              <a:lnSpc>
                <a:spcPct val="100000"/>
              </a:lnSpc>
              <a:spcBef>
                <a:spcPts val="60"/>
              </a:spcBef>
              <a:tabLst>
                <a:tab pos="6127750" algn="l"/>
              </a:tabLst>
            </a:pP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Здраво</a:t>
            </a:r>
            <a:r>
              <a:rPr sz="1600" spc="-40" dirty="0" err="1" smtClean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хране</a:t>
            </a:r>
            <a:r>
              <a:rPr sz="1600" spc="-20" dirty="0" err="1" smtClean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ие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	</a:t>
            </a:r>
            <a:r>
              <a:rPr lang="ru-RU" sz="1600" spc="-10" dirty="0" smtClean="0">
                <a:solidFill>
                  <a:srgbClr val="A6A6A6"/>
                </a:solidFill>
                <a:latin typeface="Calibri"/>
                <a:cs typeface="Calibri"/>
              </a:rPr>
              <a:t>Администрация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78253" y="5276596"/>
            <a:ext cx="1168416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ru-RU" sz="2000" dirty="0" smtClean="0">
                <a:solidFill>
                  <a:srgbClr val="A6A6A6"/>
                </a:solidFill>
                <a:latin typeface="Calibri"/>
                <a:cs typeface="Calibri"/>
              </a:rPr>
              <a:t>Решение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80457" y="5276596"/>
            <a:ext cx="1438910" cy="8172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8895">
              <a:lnSpc>
                <a:spcPct val="100000"/>
              </a:lnSpc>
            </a:pPr>
            <a:r>
              <a:rPr sz="2000" spc="-145" smtClean="0">
                <a:solidFill>
                  <a:srgbClr val="A6A6A6"/>
                </a:solidFill>
                <a:latin typeface="Calibri"/>
                <a:cs typeface="Calibri"/>
              </a:rPr>
              <a:t>Г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раждане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3770"/>
              </a:lnSpc>
            </a:pPr>
            <a:r>
              <a:rPr sz="3200" b="1" smtClean="0">
                <a:latin typeface="Calibri"/>
                <a:cs typeface="Calibri"/>
              </a:rPr>
              <a:t>Б</a:t>
            </a:r>
            <a:r>
              <a:rPr sz="3200" b="1" spc="-95" smtClean="0">
                <a:latin typeface="Calibri"/>
                <a:cs typeface="Calibri"/>
              </a:rPr>
              <a:t>ю</a:t>
            </a:r>
            <a:r>
              <a:rPr sz="3200" b="1" spc="0" smtClean="0">
                <a:latin typeface="Calibri"/>
                <a:cs typeface="Calibri"/>
              </a:rPr>
              <a:t>д</a:t>
            </a:r>
            <a:r>
              <a:rPr sz="3200" b="1" spc="-55" smtClean="0">
                <a:latin typeface="Calibri"/>
                <a:cs typeface="Calibri"/>
              </a:rPr>
              <a:t>ж</a:t>
            </a:r>
            <a:r>
              <a:rPr sz="3200" b="1" spc="-20" smtClean="0">
                <a:latin typeface="Calibri"/>
                <a:cs typeface="Calibri"/>
              </a:rPr>
              <a:t>е</a:t>
            </a:r>
            <a:r>
              <a:rPr sz="3200" b="1" spc="0" smtClean="0">
                <a:latin typeface="Calibri"/>
                <a:cs typeface="Calibri"/>
              </a:rPr>
              <a:t>т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51344" y="5327396"/>
            <a:ext cx="1177925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Образование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63536" y="5724956"/>
            <a:ext cx="1252220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-135" smtClean="0">
                <a:solidFill>
                  <a:srgbClr val="A6A6A6"/>
                </a:solidFill>
                <a:latin typeface="Calibri"/>
                <a:cs typeface="Calibri"/>
              </a:rPr>
              <a:t>Г</a:t>
            </a:r>
            <a:r>
              <a:rPr lang="ru-RU" sz="2000" spc="-135" dirty="0" smtClean="0">
                <a:solidFill>
                  <a:srgbClr val="A6A6A6"/>
                </a:solidFill>
                <a:latin typeface="Calibri"/>
                <a:cs typeface="Calibri"/>
              </a:rPr>
              <a:t>лава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75303" y="6069380"/>
            <a:ext cx="1010285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mtClean="0">
                <a:solidFill>
                  <a:srgbClr val="A6A6A6"/>
                </a:solidFill>
                <a:latin typeface="Calibri"/>
                <a:cs typeface="Calibri"/>
              </a:rPr>
              <a:t>Ф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на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сы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48096" y="6120180"/>
            <a:ext cx="781050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5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1600" spc="-65" smtClean="0">
                <a:solidFill>
                  <a:srgbClr val="A6A6A6"/>
                </a:solidFill>
                <a:latin typeface="Calibri"/>
                <a:cs typeface="Calibri"/>
              </a:rPr>
              <a:t>у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1600" spc="-75" smtClean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тура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94145" y="6069380"/>
            <a:ext cx="2060575" cy="622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Э</a:t>
            </a:r>
            <a:r>
              <a:rPr sz="2000" spc="-3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оном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2000" spc="-3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2000">
              <a:latin typeface="Calibri"/>
              <a:cs typeface="Calibri"/>
            </a:endParaRPr>
          </a:p>
          <a:p>
            <a:pPr marL="169545">
              <a:lnSpc>
                <a:spcPct val="100000"/>
              </a:lnSpc>
              <a:spcBef>
                <a:spcPts val="400"/>
              </a:spcBef>
            </a:pP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Социал</a:t>
            </a:r>
            <a:r>
              <a:rPr sz="1600" spc="-20" smtClean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ная</a:t>
            </a:r>
            <a:r>
              <a:rPr sz="1600" spc="10" smtClean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п</a:t>
            </a:r>
            <a:r>
              <a:rPr sz="1600" spc="-40" smtClean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ли</a:t>
            </a:r>
            <a:r>
              <a:rPr sz="1600" spc="-5" smtClean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1600" spc="-35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17490" y="6374180"/>
            <a:ext cx="1464945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mtClean="0">
                <a:solidFill>
                  <a:srgbClr val="A6A6A6"/>
                </a:solidFill>
                <a:latin typeface="Calibri"/>
                <a:cs typeface="Calibri"/>
              </a:rPr>
              <a:t>Пр</a:t>
            </a:r>
            <a:r>
              <a:rPr sz="2000" spc="-20" smtClean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дприятия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3427" y="5634228"/>
            <a:ext cx="979931" cy="414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80000"/>
            <a:ext cx="9144000" cy="54869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Что такое «Бюджет для граждан»?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012317"/>
              </p:ext>
            </p:extLst>
          </p:nvPr>
        </p:nvGraphicFramePr>
        <p:xfrm>
          <a:off x="125506" y="1772816"/>
          <a:ext cx="8892988" cy="3032551"/>
        </p:xfrm>
        <a:graphic>
          <a:graphicData uri="http://schemas.openxmlformats.org/drawingml/2006/table">
            <a:tbl>
              <a:tblPr/>
              <a:tblGrid>
                <a:gridCol w="5416580"/>
                <a:gridCol w="1156939"/>
                <a:gridCol w="1156939"/>
                <a:gridCol w="1162530"/>
              </a:tblGrid>
              <a:tr h="34632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показатель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2018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 отчет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2019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оценка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отчет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845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постоянного населения (среднегодовая), тыс. человек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3,38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3,38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231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Ввод в действие жилых домов,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кв.м.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845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Среднемесячная заработная плата одного работника, тыс.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1297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Уровень безработицы, %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-1"/>
            <a:ext cx="9144000" cy="1347759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ea typeface="+mj-ea"/>
                <a:cs typeface="+mj-cs"/>
              </a:rPr>
              <a:t>Основные показатели социально-экономического развития Холмского городского поселения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496" y="548680"/>
            <a:ext cx="1731264" cy="17312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740140" y="551687"/>
            <a:ext cx="403859" cy="5212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02780" y="1313688"/>
            <a:ext cx="522731" cy="521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918547"/>
              </p:ext>
            </p:extLst>
          </p:nvPr>
        </p:nvGraphicFramePr>
        <p:xfrm>
          <a:off x="245172" y="2342514"/>
          <a:ext cx="8647308" cy="41495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6535"/>
                <a:gridCol w="1389969"/>
                <a:gridCol w="1450402"/>
                <a:gridCol w="1450402"/>
              </a:tblGrid>
              <a:tr h="480440">
                <a:tc>
                  <a:txBody>
                    <a:bodyPr/>
                    <a:lstStyle/>
                    <a:p>
                      <a:pPr marL="0" indent="0" algn="ctr"/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err="1" smtClean="0">
                          <a:latin typeface="+mn-lt"/>
                          <a:cs typeface="Arial"/>
                        </a:rPr>
                        <a:t>заплани-ровано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исполнено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Темп роста к 2018 году, % 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</a:tr>
              <a:tr h="44069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2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4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ды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, </a:t>
                      </a:r>
                      <a:r>
                        <a:rPr sz="1800" b="1" spc="-5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95860,5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69534,5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337,6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68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smtClean="0">
                          <a:latin typeface="+mn-lt"/>
                          <a:cs typeface="Arial"/>
                        </a:rPr>
                        <a:t>из</a:t>
                      </a:r>
                      <a:r>
                        <a:rPr sz="1800" spc="-2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spc="0" smtClean="0">
                          <a:latin typeface="+mn-lt"/>
                          <a:cs typeface="Arial"/>
                        </a:rPr>
                        <a:t>ни</a:t>
                      </a:r>
                      <a:r>
                        <a:rPr sz="1800" spc="-10" smtClean="0">
                          <a:latin typeface="+mn-lt"/>
                          <a:cs typeface="Arial"/>
                        </a:rPr>
                        <a:t>х</a:t>
                      </a:r>
                      <a:r>
                        <a:rPr sz="1800" spc="0" smtClean="0">
                          <a:latin typeface="+mn-lt"/>
                          <a:cs typeface="Arial"/>
                        </a:rPr>
                        <a:t>: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41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latin typeface="+mn-lt"/>
                          <a:cs typeface="Arial"/>
                        </a:rPr>
                        <a:t>Н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овые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нен</a:t>
                      </a:r>
                      <a:r>
                        <a:rPr sz="1800" b="1" spc="-10" smtClean="0"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овые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5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55" smtClean="0"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5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ды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5657,8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7459,8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123,7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7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latin typeface="+mn-lt"/>
                          <a:cs typeface="Arial"/>
                        </a:rPr>
                        <a:t>Без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2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45" smtClean="0">
                          <a:latin typeface="+mn-lt"/>
                          <a:cs typeface="Arial"/>
                        </a:rPr>
                        <a:t>з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мездные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п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-20" smtClean="0">
                          <a:latin typeface="+mn-lt"/>
                          <a:cs typeface="Arial"/>
                        </a:rPr>
                        <a:t>у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п</a:t>
                      </a:r>
                      <a:r>
                        <a:rPr sz="1800" b="1" spc="-25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ения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90202,7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62074,7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426,2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II.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3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Р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ы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, 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се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109263,0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72583,4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802,5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702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III.</a:t>
                      </a:r>
                      <a:r>
                        <a:rPr sz="1800" b="1" spc="-3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2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3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иц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4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(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-), пр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4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-1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ц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4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(+)</a:t>
                      </a:r>
                      <a:endParaRPr sz="1800">
                        <a:solidFill>
                          <a:srgbClr val="0070C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-13402,5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-3048,9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776">
                <a:tc>
                  <a:txBody>
                    <a:bodyPr/>
                    <a:lstStyle/>
                    <a:p>
                      <a:pPr marL="0" marR="577215" indent="0" algn="l">
                        <a:lnSpc>
                          <a:spcPct val="100000"/>
                        </a:lnSpc>
                      </a:pPr>
                      <a:r>
                        <a:rPr sz="1800" b="1" spc="-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V</a:t>
                      </a:r>
                      <a:r>
                        <a:rPr sz="1800" b="1" spc="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Ис</a:t>
                      </a:r>
                      <a:r>
                        <a:rPr sz="1800" b="1" spc="-6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-4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чни</a:t>
                      </a:r>
                      <a:r>
                        <a:rPr sz="1800" b="1" spc="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к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4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4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инанс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р</a:t>
                      </a:r>
                      <a:r>
                        <a:rPr sz="1800" b="1" spc="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1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ания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4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ц</a:t>
                      </a:r>
                      <a:r>
                        <a:rPr sz="1800" b="1" spc="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та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13402,5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3048,9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  <a:cs typeface="Arial"/>
                        </a:rPr>
                        <a:t>-</a:t>
                      </a:r>
                      <a:endParaRPr sz="1800" b="1" dirty="0">
                        <a:solidFill>
                          <a:schemeClr val="tx1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R="0" algn="ctr">
              <a:lnSpc>
                <a:spcPts val="2400"/>
              </a:lnSpc>
            </a:pPr>
            <a:r>
              <a:rPr lang="ru-RU" sz="2800" b="1" spc="-15" dirty="0" smtClean="0">
                <a:cs typeface="Trebuchet MS"/>
              </a:rPr>
              <a:t>Ос</a:t>
            </a:r>
            <a:r>
              <a:rPr lang="ru-RU" sz="2800" b="1" spc="-25" dirty="0" smtClean="0">
                <a:cs typeface="Trebuchet MS"/>
              </a:rPr>
              <a:t>н</a:t>
            </a:r>
            <a:r>
              <a:rPr lang="ru-RU" sz="2800" b="1" spc="-15" dirty="0" smtClean="0">
                <a:cs typeface="Trebuchet MS"/>
              </a:rPr>
              <a:t>овн</a:t>
            </a:r>
            <a:r>
              <a:rPr lang="ru-RU" sz="2800" b="1" spc="-30" dirty="0" smtClean="0">
                <a:cs typeface="Trebuchet MS"/>
              </a:rPr>
              <a:t>ы</a:t>
            </a:r>
            <a:r>
              <a:rPr lang="ru-RU" sz="2800" b="1" spc="-15" dirty="0" smtClean="0">
                <a:cs typeface="Trebuchet MS"/>
              </a:rPr>
              <a:t>е</a:t>
            </a:r>
            <a:r>
              <a:rPr lang="ru-RU" sz="2800" b="1" spc="15" dirty="0" smtClean="0">
                <a:cs typeface="Trebuchet MS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показатели исполнения  бюджета Холмского городского поселения в 2019 году</a:t>
            </a:r>
            <a:endParaRPr lang="ru-RU" sz="2800" b="1" spc="-15" dirty="0" smtClean="0">
              <a:cs typeface="Trebuchet M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6207" y="1844824"/>
            <a:ext cx="1787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31470" algn="r">
              <a:lnSpc>
                <a:spcPct val="100000"/>
              </a:lnSpc>
            </a:pPr>
            <a:r>
              <a:rPr lang="ru-RU" spc="-10" dirty="0" smtClean="0">
                <a:cs typeface="Arial"/>
              </a:rPr>
              <a:t>(тыс.</a:t>
            </a:r>
            <a:r>
              <a:rPr lang="ru-RU" spc="20" dirty="0" smtClean="0">
                <a:cs typeface="Arial"/>
              </a:rPr>
              <a:t> </a:t>
            </a:r>
            <a:r>
              <a:rPr lang="ru-RU" spc="-25" dirty="0" smtClean="0">
                <a:cs typeface="Arial"/>
              </a:rPr>
              <a:t>р</a:t>
            </a:r>
            <a:r>
              <a:rPr lang="ru-RU" spc="-20" dirty="0" smtClean="0">
                <a:cs typeface="Arial"/>
              </a:rPr>
              <a:t>у</a:t>
            </a:r>
            <a:r>
              <a:rPr lang="ru-RU" spc="-85" dirty="0" smtClean="0">
                <a:cs typeface="Arial"/>
              </a:rPr>
              <a:t>б</a:t>
            </a:r>
            <a:r>
              <a:rPr lang="ru-RU" spc="-10" dirty="0" smtClean="0">
                <a:cs typeface="Arial"/>
              </a:rPr>
              <a:t>лей)</a:t>
            </a:r>
            <a:endParaRPr lang="ru-RU" dirty="0">
              <a:cs typeface="Arial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215856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показатели исполнения  бюджета Холмского городского поселения по годам, тыс. рублей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025222"/>
              </p:ext>
            </p:extLst>
          </p:nvPr>
        </p:nvGraphicFramePr>
        <p:xfrm>
          <a:off x="467544" y="1196500"/>
          <a:ext cx="8208912" cy="5256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доходной части бюджета городского поселения за 2019 год,     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329628"/>
              </p:ext>
            </p:extLst>
          </p:nvPr>
        </p:nvGraphicFramePr>
        <p:xfrm>
          <a:off x="148463" y="1018315"/>
          <a:ext cx="8847074" cy="5664968"/>
        </p:xfrm>
        <a:graphic>
          <a:graphicData uri="http://schemas.openxmlformats.org/drawingml/2006/table">
            <a:tbl>
              <a:tblPr/>
              <a:tblGrid>
                <a:gridCol w="4831313"/>
                <a:gridCol w="1182419"/>
                <a:gridCol w="1338586"/>
                <a:gridCol w="1494756"/>
              </a:tblGrid>
              <a:tr h="5024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Показатель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ровано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исполнено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исполнения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Налоговые доходы,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5533,3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6902,9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1123,3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1254,9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3865,99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876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1054,7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физических лиц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727,4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8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124,5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556,9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90202,7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62074,7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1611,4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1611,4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86536,7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59468,6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6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трансферты, передаваемые бюджетам </a:t>
                      </a:r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муниципальных образований на осуществление части полномочий по решению</a:t>
                      </a:r>
                      <a:r>
                        <a:rPr lang="ru-RU" sz="14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вопросов местного значения в соответствии с заключёнными соглашениями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543,7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255,7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255,7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95860,5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69534,5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734423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Налоговые и неналоговые доходы бюджета городского поселения в 2019 году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object 4"/>
          <p:cNvSpPr txBox="1"/>
          <p:nvPr/>
        </p:nvSpPr>
        <p:spPr>
          <a:xfrm rot="16200000">
            <a:off x="-648326" y="2493150"/>
            <a:ext cx="1476164" cy="17951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000" b="1" dirty="0" smtClean="0">
                <a:latin typeface="Calibri"/>
                <a:cs typeface="Calibri"/>
              </a:rPr>
              <a:t>тыс. рублей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764704"/>
            <a:ext cx="7416824" cy="52322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alibri" pitchFamily="34" charset="0"/>
              </a:rPr>
              <a:t>Структура налоговых и неналоговых доходов  бюджета поселения за 2019 год в разрезе доходных источников (тыс.рублей, % в общей сумме доходов)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119752"/>
              </p:ext>
            </p:extLst>
          </p:nvPr>
        </p:nvGraphicFramePr>
        <p:xfrm>
          <a:off x="467544" y="1412776"/>
          <a:ext cx="835292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0" y="0"/>
            <a:ext cx="9144001" cy="63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направления расходов  бюджета городского поселения в 2019 году, тыс. рублей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912654404"/>
              </p:ext>
            </p:extLst>
          </p:nvPr>
        </p:nvGraphicFramePr>
        <p:xfrm>
          <a:off x="0" y="1055655"/>
          <a:ext cx="8990073" cy="483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91072" y="5025433"/>
            <a:ext cx="328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Всего – 72583,4 тыс. рублей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2804" y="6057936"/>
            <a:ext cx="5609138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libri" pitchFamily="34" charset="0"/>
              </a:rPr>
              <a:t>Процент</a:t>
            </a:r>
            <a:r>
              <a:rPr lang="en-US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</a:rPr>
              <a:t>исполнения в 2019г.:  – 66,4 %</a:t>
            </a:r>
          </a:p>
          <a:p>
            <a:r>
              <a:rPr lang="ru-RU" sz="1600" b="1" dirty="0" smtClean="0">
                <a:latin typeface="Calibri" pitchFamily="34" charset="0"/>
              </a:rPr>
              <a:t>		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7309991"/>
              </p:ext>
            </p:extLst>
          </p:nvPr>
        </p:nvGraphicFramePr>
        <p:xfrm>
          <a:off x="436346" y="1052735"/>
          <a:ext cx="7952078" cy="3972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расходной части бюджета городского поселения в 2019 году в разрезе разделов и подразделов,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918117"/>
              </p:ext>
            </p:extLst>
          </p:nvPr>
        </p:nvGraphicFramePr>
        <p:xfrm>
          <a:off x="153927" y="1530325"/>
          <a:ext cx="8836146" cy="4781172"/>
        </p:xfrm>
        <a:graphic>
          <a:graphicData uri="http://schemas.openxmlformats.org/drawingml/2006/table">
            <a:tbl>
              <a:tblPr/>
              <a:tblGrid>
                <a:gridCol w="5184846"/>
                <a:gridCol w="949338"/>
                <a:gridCol w="876312"/>
                <a:gridCol w="865533"/>
                <a:gridCol w="960117"/>
              </a:tblGrid>
              <a:tr h="639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заплани-ровано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но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9108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Общегосударственные вопросы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37,5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68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0106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Резервные фонды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общегосударственные вопросы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5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Мобилизационная и вневойсковая подготовка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2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92581,4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56667,2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Дорожное хозяйство(дорожные фонды)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0409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92382,4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56468,2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 вопросы в области национальной экономики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0412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хозяйство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16368,7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15623,9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21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Коммунальное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6740,1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6740,1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Благоустройство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9430,5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8685,7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3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Образование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Молодежная политика и оздоровление детей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0707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/>
      </a:spPr>
      <a:bodyPr vert="horz" anchor="ctr">
        <a:noAutofit/>
      </a:bodyPr>
      <a:lstStyle>
        <a:defPPr algn="ctr">
          <a:defRPr sz="1800" b="1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5018</TotalTime>
  <Words>1128</Words>
  <Application>Microsoft Office PowerPoint</Application>
  <PresentationFormat>Экран (4:3)</PresentationFormat>
  <Paragraphs>358</Paragraphs>
  <Slides>15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 Сергей Игоревич</dc:creator>
  <cp:lastModifiedBy>KF_BUH</cp:lastModifiedBy>
  <cp:revision>596</cp:revision>
  <cp:lastPrinted>2018-03-27T09:33:14Z</cp:lastPrinted>
  <dcterms:created xsi:type="dcterms:W3CDTF">2013-11-11T10:07:08Z</dcterms:created>
  <dcterms:modified xsi:type="dcterms:W3CDTF">2020-03-25T13:31:03Z</dcterms:modified>
</cp:coreProperties>
</file>